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4133C-B53D-47A0-B466-A288B6EA66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B4E73B-A3A6-4BF3-9A44-A23BA51AE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E5150B-C13F-4619-B5F8-B0E02A9C7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D0553F-9491-4945-8A76-D8F163229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527339-F9C2-4419-9EAF-D7E258A97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06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17754F-D23F-4DBB-82C4-95F03DCEB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C6D73E-CC56-4BC3-AD71-D52F8AB0B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4E239-BD5D-438B-BDAA-D414C3EC5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48520-DD36-4E34-906E-D88BA8A47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1B451A-B531-4AE7-BD67-89F3E2BFF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7333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379065A-76B6-4B72-AFEB-F7B64FD83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88AF65-7CD0-418A-9724-0F098EC68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BDDF70-176E-4B84-85F4-D2D721895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4B6CBE-B8C8-45D9-9EC6-933D0E5BA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50BE85-CAAF-4550-9330-CD7F6B29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8283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70756-9D10-472B-96C5-17DB5765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EB8BD9-3F43-4C83-9BAD-82F76C0FF5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3D11E7-C91D-4EE8-8A8B-D5C0A2052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A26D13-2615-4119-9FFB-1FA58A519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FA821A-6C98-4A4F-A723-4428212E4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86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E0301E-509B-4AE9-A613-1B47F0168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FCA9FB-8823-4E44-828A-E8082A3A4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EC6FC0-DA52-46AB-B1E1-F4350947D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D82D5F-830F-4F9E-9CE2-50FB42F7E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481CB6-1BA9-4648-A1ED-8BA751D98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0690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5556CC-1463-4D2C-9B35-B192CF6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719598-A38A-4923-9369-304FEF264C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9449DE-10BB-41FD-A425-25469E01F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16AF06-D083-4DB2-AB60-40A2BCDA6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9C2C7D-0C2F-494E-BAC0-95A6F4F8A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538107-6D29-40F4-8D35-EEC98BF71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681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53E59-AD42-4EA4-8364-0C58026AD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4D6591-B38F-4BAB-9DAC-B69E64585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AE27C-2052-4DEF-B904-5C8E7C4F2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38A145-9127-4F2A-BDB4-A6828D168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9011106-F08E-4F6C-984B-CCED808E70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3AD9E2B-80A1-4A20-990C-0C46C8E38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5869BA-F2DD-4B47-9367-201617836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286D0D6-4B9D-43F8-82B2-CCE4D109B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096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EA12E3-244D-4B05-95A9-28E60CA89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AF18F6-2D35-461C-9B5D-38B6DE10B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CA6A33-6B6E-4538-8B6B-978A6E29F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9E2DCD-48F5-4F73-BD09-F3DC86C86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0652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A49DBC-05E0-4F5F-AD6C-2913B6516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18BBC6-AA23-4F88-BCE4-92C7432CF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67B239-A28E-4AE2-A980-C2733B380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53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56986-D84A-4F92-A4D2-F092E5BF3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49CD93-0810-427F-B264-3B7C112CB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74A3E5-4C53-440C-8BD1-A2F866EEC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D97AA3-1448-4B6C-8529-9CC59E973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BC94DE-403F-4695-95B9-19C0864A6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E132A5-7425-47EF-B89A-D8D898A62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70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51539-A1CF-42A8-BBFF-8401BFD9C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CDCC4F-26A6-4953-B79A-D57F682ACD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52681AD-06A2-422A-AFB8-BF8F88764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5A91C3-31C8-49A1-96E5-AEFAB42BC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52ECF3-EECE-4CEF-8109-D1CEED051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521291-8D9A-478B-BAE1-71E82DD32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08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763CC36-DC3D-4DB8-9DDB-1171A2DD1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DBEB5E-DE77-444A-9F26-8FFC2AD16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336C53-E7B8-4A43-ABA4-CD2E5BC711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2780C-E7EB-42A9-827E-7FB6EB346DC6}" type="datetimeFigureOut">
              <a:rPr lang="ko-KR" altLang="en-US" smtClean="0"/>
              <a:t>2025-04-01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43CB9F-8FE7-4CCE-9016-1D33848E5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A4C4DE-CC23-4C42-9616-9CD80D367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A157A-7359-4167-9139-65CE7A3D89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74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.jpe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5B1125C-6B18-4F01-A159-46CB1A48F2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8913" r="3976" b="59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B8A9938-A286-4A00-AC79-C01B1DE8C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600" y="1214438"/>
            <a:ext cx="10712450" cy="2387600"/>
          </a:xfrm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rmAutofit fontScale="90000"/>
          </a:bodyPr>
          <a:lstStyle/>
          <a:p>
            <a:pPr algn="l">
              <a:lnSpc>
                <a:spcPct val="150000"/>
              </a:lnSpc>
            </a:pPr>
            <a: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C++</a:t>
            </a:r>
            <a:b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SFML </a:t>
            </a:r>
            <a:r>
              <a:rPr lang="ko-KR" altLang="en-US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커스터마이징 기반</a:t>
            </a:r>
            <a:br>
              <a:rPr lang="en-US" altLang="ko-KR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ko-KR" altLang="en-US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경량 게임엔진 구축</a:t>
            </a:r>
            <a:r>
              <a:rPr lang="en-US" altLang="ko-KR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5300" b="1" dirty="0">
                <a:blipFill>
                  <a:blip r:embed="rId3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및 게임 제작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04E3CB-DD35-41D0-BEE2-5B07C71B5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100" y="4465638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ko-KR" alt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강황석준</a:t>
            </a: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조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endParaRPr lang="en-US" altLang="ko-KR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조장 </a:t>
            </a:r>
            <a:r>
              <a:rPr lang="en-US" altLang="ko-KR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: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강석준</a:t>
            </a:r>
            <a:endParaRPr lang="en-US" altLang="ko-KR" sz="18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조원 </a:t>
            </a:r>
            <a:r>
              <a:rPr lang="en-US" altLang="ko-KR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: 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이형우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최보정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황석준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18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김찬수</a:t>
            </a:r>
            <a:r>
              <a:rPr lang="ko-KR" altLang="en-US" sz="1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우동관</a:t>
            </a:r>
          </a:p>
        </p:txBody>
      </p:sp>
    </p:spTree>
    <p:extLst>
      <p:ext uri="{BB962C8B-B14F-4D97-AF65-F5344CB8AC3E}">
        <p14:creationId xmlns:p14="http://schemas.microsoft.com/office/powerpoint/2010/main" val="241293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47C46C8-3209-4778-9083-D02CDB4008B1}"/>
              </a:ext>
            </a:extLst>
          </p:cNvPr>
          <p:cNvSpPr/>
          <p:nvPr/>
        </p:nvSpPr>
        <p:spPr>
          <a:xfrm>
            <a:off x="4677070" y="1622107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GameManager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1945894" y="5834"/>
            <a:ext cx="457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클라이언트 설계</a:t>
            </a:r>
            <a:r>
              <a:rPr lang="en-US" altLang="ko-KR" b="1" dirty="0"/>
              <a:t>&gt; </a:t>
            </a:r>
            <a:r>
              <a:rPr lang="ko-KR" altLang="en-US" b="1" dirty="0"/>
              <a:t>이벤트 버스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E846DF2-2C89-45C0-80FA-B1BED69B0234}"/>
              </a:ext>
            </a:extLst>
          </p:cNvPr>
          <p:cNvSpPr/>
          <p:nvPr/>
        </p:nvSpPr>
        <p:spPr>
          <a:xfrm>
            <a:off x="4677070" y="3818573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SceneManager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7DE98B4-B3CE-436D-86A6-FA23E28F7796}"/>
              </a:ext>
            </a:extLst>
          </p:cNvPr>
          <p:cNvSpPr/>
          <p:nvPr/>
        </p:nvSpPr>
        <p:spPr>
          <a:xfrm>
            <a:off x="7610770" y="523874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NetworkManager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E8D770A-440C-43DD-B274-A25DEFD6AB63}"/>
              </a:ext>
            </a:extLst>
          </p:cNvPr>
          <p:cNvSpPr/>
          <p:nvPr/>
        </p:nvSpPr>
        <p:spPr>
          <a:xfrm>
            <a:off x="7610770" y="2720340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ResourceManager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26A694-F51E-4A2E-97BF-EF29ADF8986F}"/>
              </a:ext>
            </a:extLst>
          </p:cNvPr>
          <p:cNvSpPr/>
          <p:nvPr/>
        </p:nvSpPr>
        <p:spPr>
          <a:xfrm>
            <a:off x="7610770" y="1622107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KeyManager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DCF8E51A-8482-49C1-81C0-62D17D734CB3}"/>
              </a:ext>
            </a:extLst>
          </p:cNvPr>
          <p:cNvCxnSpPr>
            <a:cxnSpLocks/>
          </p:cNvCxnSpPr>
          <p:nvPr/>
        </p:nvCxnSpPr>
        <p:spPr>
          <a:xfrm>
            <a:off x="9782470" y="1022349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F8358BC-3AA6-49D5-8E2F-4683E3FF4B6D}"/>
              </a:ext>
            </a:extLst>
          </p:cNvPr>
          <p:cNvCxnSpPr>
            <a:cxnSpLocks/>
          </p:cNvCxnSpPr>
          <p:nvPr/>
        </p:nvCxnSpPr>
        <p:spPr>
          <a:xfrm>
            <a:off x="9782470" y="2086927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35E0EB2-4BF8-4C8E-9D6A-84C7AE512877}"/>
              </a:ext>
            </a:extLst>
          </p:cNvPr>
          <p:cNvCxnSpPr>
            <a:cxnSpLocks/>
          </p:cNvCxnSpPr>
          <p:nvPr/>
        </p:nvCxnSpPr>
        <p:spPr>
          <a:xfrm>
            <a:off x="9782470" y="3185160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10858500" y="523874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SERVER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0F4626-17C3-484B-BC30-0160026F5301}"/>
              </a:ext>
            </a:extLst>
          </p:cNvPr>
          <p:cNvSpPr/>
          <p:nvPr/>
        </p:nvSpPr>
        <p:spPr>
          <a:xfrm>
            <a:off x="10858500" y="2720340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Assets</a:t>
            </a:r>
          </a:p>
          <a:p>
            <a:pPr algn="ctr"/>
            <a:r>
              <a:rPr lang="en-US" altLang="ko-KR" dirty="0"/>
              <a:t>Font</a:t>
            </a:r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10858500" y="1622107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키보드</a:t>
            </a:r>
            <a:endParaRPr lang="en-US" altLang="ko-KR" dirty="0"/>
          </a:p>
          <a:p>
            <a:pPr algn="ctr"/>
            <a:r>
              <a:rPr lang="en-US" altLang="ko-KR" dirty="0"/>
              <a:t>input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4490854-B547-4CF4-AEC9-8ECE04B5C16C}"/>
              </a:ext>
            </a:extLst>
          </p:cNvPr>
          <p:cNvSpPr/>
          <p:nvPr/>
        </p:nvSpPr>
        <p:spPr>
          <a:xfrm>
            <a:off x="7610770" y="3818573"/>
            <a:ext cx="217170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SoundManager</a:t>
            </a:r>
            <a:endParaRPr lang="en-US" altLang="ko-KR" dirty="0"/>
          </a:p>
          <a:p>
            <a:pPr algn="ctr"/>
            <a:r>
              <a:rPr lang="en-US" altLang="ko-KR" dirty="0"/>
              <a:t>&lt;Singleton&gt;</a:t>
            </a:r>
            <a:endParaRPr lang="ko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EB3BD6B-6CE9-4B43-9CB8-9ADF64E6F025}"/>
              </a:ext>
            </a:extLst>
          </p:cNvPr>
          <p:cNvCxnSpPr>
            <a:cxnSpLocks/>
          </p:cNvCxnSpPr>
          <p:nvPr/>
        </p:nvCxnSpPr>
        <p:spPr>
          <a:xfrm>
            <a:off x="9782470" y="4283393"/>
            <a:ext cx="107603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AC7135E-BE42-41A7-9E10-E38BB85ACA07}"/>
              </a:ext>
            </a:extLst>
          </p:cNvPr>
          <p:cNvSpPr/>
          <p:nvPr/>
        </p:nvSpPr>
        <p:spPr>
          <a:xfrm>
            <a:off x="10858500" y="3818573"/>
            <a:ext cx="1076030" cy="92964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BGM</a:t>
            </a:r>
          </a:p>
          <a:p>
            <a:pPr algn="ctr"/>
            <a:r>
              <a:rPr lang="en-US" altLang="ko-KR" dirty="0"/>
              <a:t>Sound</a:t>
            </a:r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97F453-F84B-48E1-9BB9-D4F291B3CA61}"/>
              </a:ext>
            </a:extLst>
          </p:cNvPr>
          <p:cNvSpPr/>
          <p:nvPr/>
        </p:nvSpPr>
        <p:spPr>
          <a:xfrm>
            <a:off x="4677070" y="5007769"/>
            <a:ext cx="6805094" cy="1850227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29000">
                <a:schemeClr val="accent3">
                  <a:lumMod val="105000"/>
                  <a:satMod val="103000"/>
                  <a:tint val="73000"/>
                </a:schemeClr>
              </a:gs>
              <a:gs pos="100000">
                <a:schemeClr val="bg1"/>
              </a:gs>
            </a:gsLst>
            <a:lin ang="5400000" scaled="0"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BaseScene</a:t>
            </a:r>
            <a:r>
              <a:rPr lang="en-US" altLang="ko-KR" dirty="0"/>
              <a:t>*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FA413B9-4382-45F7-A5E7-1C7B5B62B3D3}"/>
              </a:ext>
            </a:extLst>
          </p:cNvPr>
          <p:cNvCxnSpPr>
            <a:cxnSpLocks/>
          </p:cNvCxnSpPr>
          <p:nvPr/>
        </p:nvCxnSpPr>
        <p:spPr>
          <a:xfrm>
            <a:off x="4890430" y="4748213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030784F-D12D-415A-B02C-887810796695}"/>
              </a:ext>
            </a:extLst>
          </p:cNvPr>
          <p:cNvSpPr/>
          <p:nvPr/>
        </p:nvSpPr>
        <p:spPr>
          <a:xfrm>
            <a:off x="4677069" y="5677853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opening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4B3D509-799C-45B6-B259-43C57AFF9C0F}"/>
              </a:ext>
            </a:extLst>
          </p:cNvPr>
          <p:cNvSpPr/>
          <p:nvPr/>
        </p:nvSpPr>
        <p:spPr>
          <a:xfrm>
            <a:off x="6096000" y="5677852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6A0C715-E5CC-474E-9CC3-BED93D8B806D}"/>
              </a:ext>
            </a:extLst>
          </p:cNvPr>
          <p:cNvSpPr/>
          <p:nvPr/>
        </p:nvSpPr>
        <p:spPr>
          <a:xfrm>
            <a:off x="7514931" y="5677852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CEC6BD77-64F6-4C9A-A155-AA9BE99381AF}"/>
              </a:ext>
            </a:extLst>
          </p:cNvPr>
          <p:cNvSpPr/>
          <p:nvPr/>
        </p:nvSpPr>
        <p:spPr>
          <a:xfrm>
            <a:off x="8933862" y="5677851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world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31447A0-CEB8-4EA3-86BD-D6FDD91BBC4E}"/>
              </a:ext>
            </a:extLst>
          </p:cNvPr>
          <p:cNvSpPr/>
          <p:nvPr/>
        </p:nvSpPr>
        <p:spPr>
          <a:xfrm>
            <a:off x="10352793" y="5677851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battle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9AC1F7F-58EA-4A84-8756-D11856426D60}"/>
              </a:ext>
            </a:extLst>
          </p:cNvPr>
          <p:cNvSpPr/>
          <p:nvPr/>
        </p:nvSpPr>
        <p:spPr>
          <a:xfrm>
            <a:off x="8933862" y="6328411"/>
            <a:ext cx="1129371" cy="45624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credit</a:t>
            </a:r>
            <a:endParaRPr lang="ko-KR" altLang="en-US" dirty="0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0415A266-CE10-43F9-844F-57FDE39E1507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 flipV="1">
            <a:off x="5806440" y="5905976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734A64CF-4D50-46E8-BBA1-6710A0BAF71C}"/>
              </a:ext>
            </a:extLst>
          </p:cNvPr>
          <p:cNvCxnSpPr/>
          <p:nvPr/>
        </p:nvCxnSpPr>
        <p:spPr>
          <a:xfrm flipV="1">
            <a:off x="7225371" y="5905974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0AE9930-ED34-4873-8DB4-CD574BC03836}"/>
              </a:ext>
            </a:extLst>
          </p:cNvPr>
          <p:cNvCxnSpPr/>
          <p:nvPr/>
        </p:nvCxnSpPr>
        <p:spPr>
          <a:xfrm flipV="1">
            <a:off x="8644302" y="5905974"/>
            <a:ext cx="289560" cy="1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5A6549B2-632B-4F89-A3B9-1D409D369017}"/>
              </a:ext>
            </a:extLst>
          </p:cNvPr>
          <p:cNvCxnSpPr>
            <a:cxnSpLocks/>
            <a:stCxn id="33" idx="3"/>
            <a:endCxn id="34" idx="1"/>
          </p:cNvCxnSpPr>
          <p:nvPr/>
        </p:nvCxnSpPr>
        <p:spPr>
          <a:xfrm>
            <a:off x="10063233" y="5905975"/>
            <a:ext cx="289560" cy="0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DA2CD93-FDAC-4F04-8B7D-3065D20E3548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>
            <a:off x="9498548" y="6134098"/>
            <a:ext cx="0" cy="194313"/>
          </a:xfrm>
          <a:prstGeom prst="straightConnector1">
            <a:avLst/>
          </a:prstGeom>
          <a:ln w="254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783BCFF1-30E1-469E-B2BD-C3A3655589FB}"/>
              </a:ext>
            </a:extLst>
          </p:cNvPr>
          <p:cNvSpPr/>
          <p:nvPr/>
        </p:nvSpPr>
        <p:spPr>
          <a:xfrm>
            <a:off x="2170091" y="4964907"/>
            <a:ext cx="127508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Player</a:t>
            </a:r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D11FD0F4-A668-46FD-B347-B321B3A976D7}"/>
              </a:ext>
            </a:extLst>
          </p:cNvPr>
          <p:cNvSpPr/>
          <p:nvPr/>
        </p:nvSpPr>
        <p:spPr>
          <a:xfrm>
            <a:off x="2170091" y="5677850"/>
            <a:ext cx="1275080" cy="65056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Poketmon</a:t>
            </a:r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E4A7037-C856-4473-A2F2-5E969002B36B}"/>
              </a:ext>
            </a:extLst>
          </p:cNvPr>
          <p:cNvSpPr/>
          <p:nvPr/>
        </p:nvSpPr>
        <p:spPr>
          <a:xfrm>
            <a:off x="232869" y="5894707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Animatedobj</a:t>
            </a:r>
            <a:endParaRPr lang="ko-KR" altLang="en-US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DC5F638-2067-4CFD-A050-AC8E729172E0}"/>
              </a:ext>
            </a:extLst>
          </p:cNvPr>
          <p:cNvSpPr/>
          <p:nvPr/>
        </p:nvSpPr>
        <p:spPr>
          <a:xfrm>
            <a:off x="232869" y="4968402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Animation</a:t>
            </a:r>
          </a:p>
          <a:p>
            <a:pPr algn="ctr"/>
            <a:r>
              <a:rPr lang="en-US" altLang="ko-KR" dirty="0"/>
              <a:t>Manager</a:t>
            </a:r>
            <a:endParaRPr lang="ko-KR" altLang="en-US" dirty="0"/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77ADE1FD-BB8E-44A7-A765-9FDEF8A5DCE5}"/>
              </a:ext>
            </a:extLst>
          </p:cNvPr>
          <p:cNvCxnSpPr>
            <a:cxnSpLocks/>
          </p:cNvCxnSpPr>
          <p:nvPr/>
        </p:nvCxnSpPr>
        <p:spPr>
          <a:xfrm>
            <a:off x="630598" y="5635151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A6C0704-5CB3-4BE1-9E34-2B410B81A8DD}"/>
              </a:ext>
            </a:extLst>
          </p:cNvPr>
          <p:cNvSpPr/>
          <p:nvPr/>
        </p:nvSpPr>
        <p:spPr>
          <a:xfrm>
            <a:off x="234268" y="1862230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UITextBox</a:t>
            </a:r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C9EE9C0A-A774-4653-A733-DCF322D02007}"/>
              </a:ext>
            </a:extLst>
          </p:cNvPr>
          <p:cNvSpPr/>
          <p:nvPr/>
        </p:nvSpPr>
        <p:spPr>
          <a:xfrm>
            <a:off x="234268" y="935925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UIManager</a:t>
            </a:r>
            <a:endParaRPr lang="en-US" altLang="ko-KR" dirty="0"/>
          </a:p>
          <a:p>
            <a:pPr algn="ctr"/>
            <a:r>
              <a:rPr lang="en-US" altLang="ko-KR" dirty="0"/>
              <a:t>&lt;</a:t>
            </a:r>
            <a:r>
              <a:rPr lang="en-US" altLang="ko-KR" dirty="0" err="1"/>
              <a:t>BaseUI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4EA9B41A-BA65-4551-9463-4130A201C2C0}"/>
              </a:ext>
            </a:extLst>
          </p:cNvPr>
          <p:cNvCxnSpPr>
            <a:cxnSpLocks/>
          </p:cNvCxnSpPr>
          <p:nvPr/>
        </p:nvCxnSpPr>
        <p:spPr>
          <a:xfrm>
            <a:off x="631997" y="1602674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2D0A0B2C-297B-4F66-BD0D-FD408393DA0B}"/>
              </a:ext>
            </a:extLst>
          </p:cNvPr>
          <p:cNvSpPr/>
          <p:nvPr/>
        </p:nvSpPr>
        <p:spPr>
          <a:xfrm>
            <a:off x="234268" y="2788535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UIButton</a:t>
            </a:r>
            <a:endParaRPr lang="ko-KR" altLang="en-US" dirty="0"/>
          </a:p>
        </p:txBody>
      </p: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89E7E34A-CDB1-44A1-B839-87CB6D2820F3}"/>
              </a:ext>
            </a:extLst>
          </p:cNvPr>
          <p:cNvCxnSpPr>
            <a:cxnSpLocks/>
          </p:cNvCxnSpPr>
          <p:nvPr/>
        </p:nvCxnSpPr>
        <p:spPr>
          <a:xfrm>
            <a:off x="631997" y="2528979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914078EA-71B3-4479-AC76-6B8213D6F91E}"/>
              </a:ext>
            </a:extLst>
          </p:cNvPr>
          <p:cNvSpPr txBox="1"/>
          <p:nvPr/>
        </p:nvSpPr>
        <p:spPr>
          <a:xfrm>
            <a:off x="4888791" y="2720340"/>
            <a:ext cx="14559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handleEvent</a:t>
            </a:r>
            <a:endParaRPr lang="en-US" altLang="ko-KR" dirty="0"/>
          </a:p>
          <a:p>
            <a:r>
              <a:rPr lang="en-US" altLang="ko-KR" dirty="0"/>
              <a:t>update</a:t>
            </a:r>
          </a:p>
          <a:p>
            <a:r>
              <a:rPr lang="en-US" altLang="ko-KR" dirty="0"/>
              <a:t>render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9EA6D14-5C81-4076-B206-8AF59DDC4811}"/>
              </a:ext>
            </a:extLst>
          </p:cNvPr>
          <p:cNvSpPr txBox="1"/>
          <p:nvPr/>
        </p:nvSpPr>
        <p:spPr>
          <a:xfrm>
            <a:off x="5372506" y="1309924"/>
            <a:ext cx="764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CORE</a:t>
            </a:r>
            <a:endParaRPr lang="ko-KR" altLang="en-US" dirty="0"/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F081E9C-E93F-4FA9-81B2-6E4035642E91}"/>
              </a:ext>
            </a:extLst>
          </p:cNvPr>
          <p:cNvCxnSpPr>
            <a:cxnSpLocks/>
          </p:cNvCxnSpPr>
          <p:nvPr/>
        </p:nvCxnSpPr>
        <p:spPr>
          <a:xfrm>
            <a:off x="4888791" y="2551749"/>
            <a:ext cx="0" cy="1266824"/>
          </a:xfrm>
          <a:prstGeom prst="straightConnector1">
            <a:avLst/>
          </a:prstGeom>
          <a:ln w="25400">
            <a:solidFill>
              <a:schemeClr val="dk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245280CA-70AE-45EB-A31F-3AD3E8D109D6}"/>
              </a:ext>
            </a:extLst>
          </p:cNvPr>
          <p:cNvCxnSpPr>
            <a:cxnSpLocks/>
          </p:cNvCxnSpPr>
          <p:nvPr/>
        </p:nvCxnSpPr>
        <p:spPr>
          <a:xfrm>
            <a:off x="6848770" y="2086927"/>
            <a:ext cx="402497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CB395A9D-21E7-4B73-AF33-1853FEAE4445}"/>
              </a:ext>
            </a:extLst>
          </p:cNvPr>
          <p:cNvCxnSpPr>
            <a:cxnSpLocks/>
          </p:cNvCxnSpPr>
          <p:nvPr/>
        </p:nvCxnSpPr>
        <p:spPr>
          <a:xfrm>
            <a:off x="7251267" y="988694"/>
            <a:ext cx="0" cy="342947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2A5F7E88-7060-4B26-91B0-651036022F33}"/>
              </a:ext>
            </a:extLst>
          </p:cNvPr>
          <p:cNvCxnSpPr>
            <a:cxnSpLocks/>
          </p:cNvCxnSpPr>
          <p:nvPr/>
        </p:nvCxnSpPr>
        <p:spPr>
          <a:xfrm>
            <a:off x="7253648" y="1007744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98FF4395-A3D3-4625-BC59-73CE94AF4049}"/>
              </a:ext>
            </a:extLst>
          </p:cNvPr>
          <p:cNvCxnSpPr>
            <a:cxnSpLocks/>
          </p:cNvCxnSpPr>
          <p:nvPr/>
        </p:nvCxnSpPr>
        <p:spPr>
          <a:xfrm>
            <a:off x="7250027" y="2086927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04054622-1755-4E17-95C1-0B0E40E7C0C7}"/>
              </a:ext>
            </a:extLst>
          </p:cNvPr>
          <p:cNvCxnSpPr>
            <a:cxnSpLocks/>
          </p:cNvCxnSpPr>
          <p:nvPr/>
        </p:nvCxnSpPr>
        <p:spPr>
          <a:xfrm>
            <a:off x="7250027" y="3182005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CC6A3029-3E34-44A4-9F7C-77B1C16A8526}"/>
              </a:ext>
            </a:extLst>
          </p:cNvPr>
          <p:cNvCxnSpPr>
            <a:cxnSpLocks/>
          </p:cNvCxnSpPr>
          <p:nvPr/>
        </p:nvCxnSpPr>
        <p:spPr>
          <a:xfrm>
            <a:off x="7253202" y="4398030"/>
            <a:ext cx="359503" cy="238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494273FF-3ECA-4E23-9F34-DA2A173ACBEB}"/>
              </a:ext>
            </a:extLst>
          </p:cNvPr>
          <p:cNvSpPr txBox="1"/>
          <p:nvPr/>
        </p:nvSpPr>
        <p:spPr>
          <a:xfrm>
            <a:off x="6794979" y="1768432"/>
            <a:ext cx="767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init</a:t>
            </a:r>
            <a:endParaRPr lang="ko-KR" altLang="en-US" dirty="0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3BFA49D7-9952-4965-9B43-0619FF32A6D1}"/>
              </a:ext>
            </a:extLst>
          </p:cNvPr>
          <p:cNvSpPr/>
          <p:nvPr/>
        </p:nvSpPr>
        <p:spPr>
          <a:xfrm>
            <a:off x="2146911" y="3721256"/>
            <a:ext cx="1760658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BattleManager</a:t>
            </a:r>
            <a:endParaRPr lang="ko-KR" altLang="en-US" dirty="0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DEB8669C-0C1D-4F97-8885-B9C4E6A0E2AF}"/>
              </a:ext>
            </a:extLst>
          </p:cNvPr>
          <p:cNvSpPr/>
          <p:nvPr/>
        </p:nvSpPr>
        <p:spPr>
          <a:xfrm>
            <a:off x="231719" y="3708722"/>
            <a:ext cx="182267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UImuteCon</a:t>
            </a:r>
            <a:endParaRPr lang="ko-KR" altLang="en-US" dirty="0"/>
          </a:p>
        </p:txBody>
      </p: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28C01473-4BF0-4092-94E9-C9491A4EF091}"/>
              </a:ext>
            </a:extLst>
          </p:cNvPr>
          <p:cNvCxnSpPr>
            <a:cxnSpLocks/>
          </p:cNvCxnSpPr>
          <p:nvPr/>
        </p:nvCxnSpPr>
        <p:spPr>
          <a:xfrm>
            <a:off x="629448" y="3449166"/>
            <a:ext cx="0" cy="2595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555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직사각형 91">
            <a:extLst>
              <a:ext uri="{FF2B5EF4-FFF2-40B4-BE49-F238E27FC236}">
                <a16:creationId xmlns:a16="http://schemas.microsoft.com/office/drawing/2014/main" id="{6A87EF31-E9BD-460C-B51E-02C912C824A5}"/>
              </a:ext>
            </a:extLst>
          </p:cNvPr>
          <p:cNvSpPr/>
          <p:nvPr/>
        </p:nvSpPr>
        <p:spPr>
          <a:xfrm>
            <a:off x="112480" y="2339371"/>
            <a:ext cx="2960755" cy="410814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handleClient</a:t>
            </a:r>
            <a:endParaRPr lang="en-US" altLang="ko-KR" dirty="0"/>
          </a:p>
          <a:p>
            <a:pPr algn="ctr"/>
            <a:r>
              <a:rPr lang="ko-KR" altLang="en-US" dirty="0" err="1"/>
              <a:t>멀티스레딩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4890430" y="7250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서버 설계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112481" y="1491963"/>
            <a:ext cx="179070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Collision MAP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0F4626-17C3-484B-BC30-0160026F5301}"/>
              </a:ext>
            </a:extLst>
          </p:cNvPr>
          <p:cNvSpPr/>
          <p:nvPr/>
        </p:nvSpPr>
        <p:spPr>
          <a:xfrm>
            <a:off x="195486" y="4052411"/>
            <a:ext cx="179070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MOVE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195486" y="3221683"/>
            <a:ext cx="1256886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Connect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AC7135E-BE42-41A7-9E10-E38BB85ACA07}"/>
              </a:ext>
            </a:extLst>
          </p:cNvPr>
          <p:cNvSpPr/>
          <p:nvPr/>
        </p:nvSpPr>
        <p:spPr>
          <a:xfrm>
            <a:off x="7944780" y="2854004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9278BB3-CAEB-4CD4-9085-970214F4F5D6}"/>
              </a:ext>
            </a:extLst>
          </p:cNvPr>
          <p:cNvSpPr txBox="1"/>
          <p:nvPr/>
        </p:nvSpPr>
        <p:spPr>
          <a:xfrm>
            <a:off x="7944780" y="235183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로그인 체크 패킷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2C893C4-E62B-41C0-BF66-F589161A2F69}"/>
              </a:ext>
            </a:extLst>
          </p:cNvPr>
          <p:cNvSpPr/>
          <p:nvPr/>
        </p:nvSpPr>
        <p:spPr>
          <a:xfrm>
            <a:off x="8878230" y="2854004"/>
            <a:ext cx="111125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playerID</a:t>
            </a:r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A3862C78-9018-445C-BC73-71C420982E15}"/>
              </a:ext>
            </a:extLst>
          </p:cNvPr>
          <p:cNvSpPr/>
          <p:nvPr/>
        </p:nvSpPr>
        <p:spPr>
          <a:xfrm>
            <a:off x="9989480" y="2854004"/>
            <a:ext cx="146592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isLogin</a:t>
            </a:r>
            <a:endParaRPr lang="ko-KR" alt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086EADD1-8832-4A77-AE6C-8875268F6C72}"/>
              </a:ext>
            </a:extLst>
          </p:cNvPr>
          <p:cNvSpPr/>
          <p:nvPr/>
        </p:nvSpPr>
        <p:spPr>
          <a:xfrm>
            <a:off x="7944780" y="1738245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ID</a:t>
            </a:r>
            <a:endParaRPr lang="ko-KR" alt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E6A44D1-3CE2-4348-ADED-7BE9CABF0995}"/>
              </a:ext>
            </a:extLst>
          </p:cNvPr>
          <p:cNvSpPr txBox="1"/>
          <p:nvPr/>
        </p:nvSpPr>
        <p:spPr>
          <a:xfrm>
            <a:off x="7944780" y="1236079"/>
            <a:ext cx="2831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클라이언트 </a:t>
            </a:r>
            <a:r>
              <a:rPr lang="ko-KR" altLang="en-US" b="1" dirty="0" err="1"/>
              <a:t>연결시</a:t>
            </a:r>
            <a:r>
              <a:rPr lang="en-US" altLang="ko-KR" b="1" dirty="0"/>
              <a:t>&gt;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0D345AB8-5FD0-4AD4-968F-0DD9A59D7F06}"/>
              </a:ext>
            </a:extLst>
          </p:cNvPr>
          <p:cNvSpPr/>
          <p:nvPr/>
        </p:nvSpPr>
        <p:spPr>
          <a:xfrm>
            <a:off x="8878230" y="1738245"/>
            <a:ext cx="257717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playerID</a:t>
            </a:r>
            <a:r>
              <a:rPr lang="en-US" altLang="ko-KR" dirty="0"/>
              <a:t> (</a:t>
            </a:r>
            <a:r>
              <a:rPr lang="ko-KR" altLang="en-US" dirty="0"/>
              <a:t>소켓</a:t>
            </a:r>
            <a:r>
              <a:rPr lang="en-US" altLang="ko-KR" dirty="0"/>
              <a:t>ID)</a:t>
            </a:r>
            <a:endParaRPr lang="ko-KR" alt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3AD555D-B61C-4F70-AA4C-8D5566590B8F}"/>
              </a:ext>
            </a:extLst>
          </p:cNvPr>
          <p:cNvSpPr txBox="1"/>
          <p:nvPr/>
        </p:nvSpPr>
        <p:spPr>
          <a:xfrm>
            <a:off x="8878230" y="611823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 err="1"/>
              <a:t>송신부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CD9AA55-357B-440E-9933-A259D247C2E8}"/>
              </a:ext>
            </a:extLst>
          </p:cNvPr>
          <p:cNvSpPr txBox="1"/>
          <p:nvPr/>
        </p:nvSpPr>
        <p:spPr>
          <a:xfrm>
            <a:off x="4592445" y="589573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 err="1"/>
              <a:t>수신부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544C62B-90EC-4D51-87E7-ECFFC7862875}"/>
              </a:ext>
            </a:extLst>
          </p:cNvPr>
          <p:cNvSpPr txBox="1"/>
          <p:nvPr/>
        </p:nvSpPr>
        <p:spPr>
          <a:xfrm>
            <a:off x="101600" y="1027436"/>
            <a:ext cx="269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보유 정보</a:t>
            </a:r>
            <a:r>
              <a:rPr lang="en-US" altLang="ko-KR" b="1" dirty="0"/>
              <a:t>&amp;</a:t>
            </a:r>
            <a:r>
              <a:rPr lang="ko-KR" altLang="en-US" b="1" dirty="0" err="1"/>
              <a:t>처리로직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A373809-508E-4709-96EB-5FF54A357D0F}"/>
              </a:ext>
            </a:extLst>
          </p:cNvPr>
          <p:cNvCxnSpPr/>
          <p:nvPr/>
        </p:nvCxnSpPr>
        <p:spPr>
          <a:xfrm>
            <a:off x="3227042" y="1148006"/>
            <a:ext cx="0" cy="52995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2ED6DCF6-1736-46B3-93BD-F19573D89448}"/>
              </a:ext>
            </a:extLst>
          </p:cNvPr>
          <p:cNvCxnSpPr/>
          <p:nvPr/>
        </p:nvCxnSpPr>
        <p:spPr>
          <a:xfrm>
            <a:off x="7554368" y="1148005"/>
            <a:ext cx="0" cy="52995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1C20BAB5-327F-4C2D-B9A7-A0821F02B081}"/>
              </a:ext>
            </a:extLst>
          </p:cNvPr>
          <p:cNvSpPr/>
          <p:nvPr/>
        </p:nvSpPr>
        <p:spPr>
          <a:xfrm>
            <a:off x="7789414" y="4052411"/>
            <a:ext cx="11112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PLAYERS</a:t>
            </a:r>
            <a:endParaRPr lang="ko-KR" alt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79C44BB-56F4-4CF2-8919-874CAE876B2D}"/>
              </a:ext>
            </a:extLst>
          </p:cNvPr>
          <p:cNvSpPr txBox="1"/>
          <p:nvPr/>
        </p:nvSpPr>
        <p:spPr>
          <a:xfrm>
            <a:off x="7967214" y="3550245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캐릭터 위치 정보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307DBCDA-7169-44F3-AD1C-DCE5EB280F58}"/>
              </a:ext>
            </a:extLst>
          </p:cNvPr>
          <p:cNvSpPr/>
          <p:nvPr/>
        </p:nvSpPr>
        <p:spPr>
          <a:xfrm>
            <a:off x="8900664" y="4052411"/>
            <a:ext cx="1111250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playerID</a:t>
            </a:r>
            <a:endParaRPr lang="ko-KR" altLang="en-US" dirty="0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41B61F57-82A7-4A50-A64A-5A848C97226C}"/>
              </a:ext>
            </a:extLst>
          </p:cNvPr>
          <p:cNvSpPr/>
          <p:nvPr/>
        </p:nvSpPr>
        <p:spPr>
          <a:xfrm>
            <a:off x="10011914" y="4052411"/>
            <a:ext cx="860769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X</a:t>
            </a:r>
            <a:r>
              <a:rPr lang="ko-KR" altLang="en-US" dirty="0"/>
              <a:t>좌표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B3C9F4B5-15C7-45B0-AA91-C83EB4D26C2E}"/>
              </a:ext>
            </a:extLst>
          </p:cNvPr>
          <p:cNvSpPr/>
          <p:nvPr/>
        </p:nvSpPr>
        <p:spPr>
          <a:xfrm>
            <a:off x="10872683" y="4052411"/>
            <a:ext cx="860769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Y</a:t>
            </a:r>
            <a:r>
              <a:rPr lang="ko-KR" altLang="en-US" dirty="0"/>
              <a:t>좌표</a:t>
            </a: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2B1F9FBB-CDC3-4999-9FDC-5321262CA4BE}"/>
              </a:ext>
            </a:extLst>
          </p:cNvPr>
          <p:cNvSpPr/>
          <p:nvPr/>
        </p:nvSpPr>
        <p:spPr>
          <a:xfrm>
            <a:off x="3673570" y="4053716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MOVE</a:t>
            </a:r>
            <a:endParaRPr lang="ko-KR" alt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6D89DFE-5D6C-47A1-B4B4-ECE56153CE4F}"/>
              </a:ext>
            </a:extLst>
          </p:cNvPr>
          <p:cNvSpPr txBox="1"/>
          <p:nvPr/>
        </p:nvSpPr>
        <p:spPr>
          <a:xfrm>
            <a:off x="3673570" y="3551550"/>
            <a:ext cx="3227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&lt;</a:t>
            </a:r>
            <a:r>
              <a:rPr lang="ko-KR" altLang="en-US" b="1" dirty="0"/>
              <a:t>캐릭터좌표 업데이트요청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CED5BB45-6DF5-451C-B2EA-7860B1D763DC}"/>
              </a:ext>
            </a:extLst>
          </p:cNvPr>
          <p:cNvSpPr/>
          <p:nvPr/>
        </p:nvSpPr>
        <p:spPr>
          <a:xfrm>
            <a:off x="4607019" y="4053716"/>
            <a:ext cx="1662035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Direction</a:t>
            </a:r>
            <a:endParaRPr lang="ko-KR" altLang="en-US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D6EDAC07-CDCF-49C7-AB0C-F8509D392A74}"/>
              </a:ext>
            </a:extLst>
          </p:cNvPr>
          <p:cNvSpPr txBox="1"/>
          <p:nvPr/>
        </p:nvSpPr>
        <p:spPr>
          <a:xfrm>
            <a:off x="8009090" y="1561261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&lt;tag&gt;</a:t>
            </a:r>
            <a:endParaRPr lang="ko-KR" altLang="en-US" b="1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19792E91-0447-4780-A012-663E90E9868B}"/>
              </a:ext>
            </a:extLst>
          </p:cNvPr>
          <p:cNvSpPr txBox="1"/>
          <p:nvPr/>
        </p:nvSpPr>
        <p:spPr>
          <a:xfrm>
            <a:off x="7924547" y="3867745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&lt;tag&gt;</a:t>
            </a:r>
            <a:endParaRPr lang="ko-KR" altLang="en-US" b="1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8642A925-A960-46D0-9989-96884B6CC268}"/>
              </a:ext>
            </a:extLst>
          </p:cNvPr>
          <p:cNvSpPr txBox="1"/>
          <p:nvPr/>
        </p:nvSpPr>
        <p:spPr>
          <a:xfrm>
            <a:off x="8012709" y="2680710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&lt;tag&gt;</a:t>
            </a:r>
            <a:endParaRPr lang="ko-KR" altLang="en-US" b="1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087C92A-08FB-49DA-80AD-B777764AA3B6}"/>
              </a:ext>
            </a:extLst>
          </p:cNvPr>
          <p:cNvSpPr txBox="1"/>
          <p:nvPr/>
        </p:nvSpPr>
        <p:spPr>
          <a:xfrm>
            <a:off x="3746251" y="3851858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&lt;tag&gt;</a:t>
            </a:r>
            <a:endParaRPr lang="ko-KR" altLang="en-US" b="1" dirty="0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38217CE3-A952-4A8E-9F49-A02809C42F72}"/>
              </a:ext>
            </a:extLst>
          </p:cNvPr>
          <p:cNvSpPr/>
          <p:nvPr/>
        </p:nvSpPr>
        <p:spPr>
          <a:xfrm>
            <a:off x="3660148" y="2854003"/>
            <a:ext cx="933450" cy="4730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  <a:endParaRPr lang="ko-KR" alt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A89E745-474F-439A-AD46-B9B01BCBC592}"/>
              </a:ext>
            </a:extLst>
          </p:cNvPr>
          <p:cNvSpPr txBox="1"/>
          <p:nvPr/>
        </p:nvSpPr>
        <p:spPr>
          <a:xfrm>
            <a:off x="3660148" y="2351837"/>
            <a:ext cx="3227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로그인 요청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B470CB25-384F-416E-9350-0141977B9A53}"/>
              </a:ext>
            </a:extLst>
          </p:cNvPr>
          <p:cNvSpPr/>
          <p:nvPr/>
        </p:nvSpPr>
        <p:spPr>
          <a:xfrm>
            <a:off x="4593598" y="2854003"/>
            <a:ext cx="865522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ID</a:t>
            </a:r>
            <a:endParaRPr lang="ko-KR" altLang="en-US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82CC03BF-71D0-41F4-80C9-D81AE80938DE}"/>
              </a:ext>
            </a:extLst>
          </p:cNvPr>
          <p:cNvSpPr txBox="1"/>
          <p:nvPr/>
        </p:nvSpPr>
        <p:spPr>
          <a:xfrm>
            <a:off x="3732829" y="2652145"/>
            <a:ext cx="933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&lt;tag&gt;</a:t>
            </a:r>
            <a:endParaRPr lang="ko-KR" altLang="en-US" b="1" dirty="0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F023C7E9-A8B3-40E5-B628-C4F86A7227B4}"/>
              </a:ext>
            </a:extLst>
          </p:cNvPr>
          <p:cNvSpPr/>
          <p:nvPr/>
        </p:nvSpPr>
        <p:spPr>
          <a:xfrm>
            <a:off x="5464673" y="2854334"/>
            <a:ext cx="1440975" cy="47307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PASSWORD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A8DEFDE-B63D-4F06-8FA3-377CBB53C9F6}"/>
              </a:ext>
            </a:extLst>
          </p:cNvPr>
          <p:cNvSpPr/>
          <p:nvPr/>
        </p:nvSpPr>
        <p:spPr>
          <a:xfrm>
            <a:off x="195486" y="4916590"/>
            <a:ext cx="1790700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Login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9A45B96-CF1E-4607-8B1E-397D1B5FAB4D}"/>
              </a:ext>
            </a:extLst>
          </p:cNvPr>
          <p:cNvSpPr/>
          <p:nvPr/>
        </p:nvSpPr>
        <p:spPr>
          <a:xfrm>
            <a:off x="1632819" y="3221683"/>
            <a:ext cx="1359177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disConnect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8034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상세설계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BEFE8C-A0BB-4DC4-A319-479B750579D6}"/>
              </a:ext>
            </a:extLst>
          </p:cNvPr>
          <p:cNvSpPr txBox="1"/>
          <p:nvPr/>
        </p:nvSpPr>
        <p:spPr>
          <a:xfrm>
            <a:off x="4890430" y="72508"/>
            <a:ext cx="241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&lt;DB</a:t>
            </a:r>
            <a:r>
              <a:rPr lang="ko-KR" altLang="en-US" b="1" dirty="0"/>
              <a:t> 설계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2B8A5C-1689-40DB-881F-16684A861C80}"/>
              </a:ext>
            </a:extLst>
          </p:cNvPr>
          <p:cNvSpPr/>
          <p:nvPr/>
        </p:nvSpPr>
        <p:spPr>
          <a:xfrm>
            <a:off x="373454" y="1685088"/>
            <a:ext cx="2124699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/>
              <a:t>회원정보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0F4626-17C3-484B-BC30-0160026F5301}"/>
              </a:ext>
            </a:extLst>
          </p:cNvPr>
          <p:cNvSpPr/>
          <p:nvPr/>
        </p:nvSpPr>
        <p:spPr>
          <a:xfrm>
            <a:off x="373454" y="3379904"/>
            <a:ext cx="2124695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회원 위치 좌표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E099A77-1B19-43C2-B9BD-82DF7E769104}"/>
              </a:ext>
            </a:extLst>
          </p:cNvPr>
          <p:cNvSpPr/>
          <p:nvPr/>
        </p:nvSpPr>
        <p:spPr>
          <a:xfrm>
            <a:off x="373454" y="2532496"/>
            <a:ext cx="2124697" cy="66674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회원 보유 포켓몬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544C62B-90EC-4D51-87E7-ECFFC7862875}"/>
              </a:ext>
            </a:extLst>
          </p:cNvPr>
          <p:cNvSpPr txBox="1"/>
          <p:nvPr/>
        </p:nvSpPr>
        <p:spPr>
          <a:xfrm>
            <a:off x="695960" y="1037908"/>
            <a:ext cx="269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보유 정보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A373809-508E-4709-96EB-5FF54A357D0F}"/>
              </a:ext>
            </a:extLst>
          </p:cNvPr>
          <p:cNvCxnSpPr/>
          <p:nvPr/>
        </p:nvCxnSpPr>
        <p:spPr>
          <a:xfrm>
            <a:off x="3227042" y="1148006"/>
            <a:ext cx="0" cy="52995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2976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5B1125C-6B18-4F01-A159-46CB1A48F2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8913" r="3976" b="59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D129590-A9AD-4E80-A1E1-9B10FCC7D7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100" y="3553862"/>
            <a:ext cx="610572" cy="57756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B8A9938-A286-4A00-AC79-C01B1DE8C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9100" y="-887412"/>
            <a:ext cx="10712450" cy="2387600"/>
          </a:xfrm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5300" b="1" dirty="0">
                <a:blipFill>
                  <a:blip r:embed="rId5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목차</a:t>
            </a:r>
            <a:r>
              <a:rPr lang="en-US" altLang="ko-KR" sz="5300" b="1" dirty="0">
                <a:blipFill>
                  <a:blip r:embed="rId5"/>
                  <a:tile tx="0" ty="0" sx="100000" sy="100000" flip="none" algn="tl"/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  <a:endParaRPr lang="ko-KR" altLang="en-US" sz="5300" b="1" dirty="0">
              <a:blipFill>
                <a:blip r:embed="rId5"/>
                <a:tile tx="0" ty="0" sx="100000" sy="100000" flip="none" algn="tl"/>
              </a:blip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04E3CB-DD35-41D0-BEE2-5B07C71B5F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100" y="1843088"/>
            <a:ext cx="9144000" cy="3783012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개요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기획 </a:t>
            </a:r>
            <a:r>
              <a:rPr lang="en-US" altLang="ko-KR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&amp; </a:t>
            </a: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설계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상세 설계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시연 영상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마치며</a:t>
            </a: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>
              <a:lnSpc>
                <a:spcPct val="150000"/>
              </a:lnSpc>
            </a:pPr>
            <a:endParaRPr lang="en-US" altLang="ko-KR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8676E3E-4800-45EF-B0F9-E80A0972F7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3672" y="3293709"/>
            <a:ext cx="885591" cy="8377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198FDD9-0CFA-4043-9472-9970DA9329F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914" y="3694226"/>
            <a:ext cx="462186" cy="43720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BF9FC07-BC57-4ADC-8F4E-61F70803DF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350" y="414131"/>
            <a:ext cx="425449" cy="42544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56FF5E0-6203-4D68-92CB-2703B80DAD2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1689" y="80533"/>
            <a:ext cx="352661" cy="33359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C503EFB-BE58-425C-B30E-FDCCD1C4B7A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350" y="5126570"/>
            <a:ext cx="577850" cy="54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17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32E926-D822-4C7A-A7F2-01CDC82B4343}"/>
              </a:ext>
            </a:extLst>
          </p:cNvPr>
          <p:cNvSpPr txBox="1"/>
          <p:nvPr/>
        </p:nvSpPr>
        <p:spPr>
          <a:xfrm>
            <a:off x="679450" y="3136612"/>
            <a:ext cx="5416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??? : </a:t>
            </a:r>
            <a:r>
              <a:rPr lang="ko-KR" altLang="en-US" sz="3200" b="1" dirty="0"/>
              <a:t>게임한번 만들어보자</a:t>
            </a:r>
            <a:r>
              <a:rPr lang="en-US" altLang="ko-KR" sz="3200" b="1" dirty="0"/>
              <a:t>!</a:t>
            </a:r>
            <a:endParaRPr lang="ko-KR" altLang="en-US" sz="32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72DEC69-E96D-422F-9DD1-02773F267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300" y="2251074"/>
            <a:ext cx="3533775" cy="2355850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E20792B-BAAC-41D1-84BC-C318517DD2F9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6096000" y="3428999"/>
            <a:ext cx="793750" cy="1"/>
          </a:xfrm>
          <a:prstGeom prst="straightConnector1">
            <a:avLst/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309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EA5D28D-5976-4660-9E9E-D77D2C680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600" y="2619374"/>
            <a:ext cx="2881878" cy="161924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E862F14-B05B-49AB-94C3-29EE8FF032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587" y="2619375"/>
            <a:ext cx="2828925" cy="16192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5651500" y="1788377"/>
            <a:ext cx="1181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/>
              <a:t>?</a:t>
            </a:r>
            <a:endParaRPr lang="ko-KR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166944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7304995" y="724751"/>
            <a:ext cx="151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/>
              <a:t>낭만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575C78D-1011-4D30-AE65-AE1779F857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07" b="23113"/>
          <a:stretch/>
        </p:blipFill>
        <p:spPr>
          <a:xfrm>
            <a:off x="2266950" y="1708150"/>
            <a:ext cx="2697386" cy="41402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0E0B2E0-1FD4-447A-ADB0-D23E98FEE6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07" t="26230"/>
          <a:stretch/>
        </p:blipFill>
        <p:spPr>
          <a:xfrm>
            <a:off x="6711952" y="1708150"/>
            <a:ext cx="2697386" cy="414020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A9AE7BF-8EAE-480E-A56F-84DF8E72070E}"/>
              </a:ext>
            </a:extLst>
          </p:cNvPr>
          <p:cNvCxnSpPr/>
          <p:nvPr/>
        </p:nvCxnSpPr>
        <p:spPr>
          <a:xfrm flipH="1">
            <a:off x="1568450" y="1600200"/>
            <a:ext cx="3911600" cy="417195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D58C0C5-E629-4E7E-8B58-6B8B7F186C1F}"/>
              </a:ext>
            </a:extLst>
          </p:cNvPr>
          <p:cNvCxnSpPr>
            <a:cxnSpLocks/>
          </p:cNvCxnSpPr>
          <p:nvPr/>
        </p:nvCxnSpPr>
        <p:spPr>
          <a:xfrm>
            <a:off x="1568450" y="1600200"/>
            <a:ext cx="3911600" cy="417195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897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10668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개요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757FAE-6812-4561-8464-6D2B58D1F9E9}"/>
              </a:ext>
            </a:extLst>
          </p:cNvPr>
          <p:cNvSpPr txBox="1"/>
          <p:nvPr/>
        </p:nvSpPr>
        <p:spPr>
          <a:xfrm>
            <a:off x="2091645" y="3013500"/>
            <a:ext cx="151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1" dirty="0"/>
              <a:t>낭만</a:t>
            </a:r>
            <a:r>
              <a:rPr lang="en-US" altLang="ko-KR" sz="4800" b="1" dirty="0"/>
              <a:t>?</a:t>
            </a:r>
            <a:endParaRPr lang="ko-KR" altLang="en-US" sz="4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149985-1C82-4DE5-982D-E15900FBB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750" y="1276349"/>
            <a:ext cx="57404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465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C40BE-722A-4038-880A-4F8306174E0B}"/>
              </a:ext>
            </a:extLst>
          </p:cNvPr>
          <p:cNvSpPr txBox="1"/>
          <p:nvPr/>
        </p:nvSpPr>
        <p:spPr>
          <a:xfrm>
            <a:off x="4425968" y="339208"/>
            <a:ext cx="3251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일단 </a:t>
            </a:r>
            <a:r>
              <a:rPr lang="ko-KR" altLang="en-US" b="1" dirty="0" err="1"/>
              <a:t>배운건</a:t>
            </a:r>
            <a:r>
              <a:rPr lang="ko-KR" altLang="en-US" b="1" dirty="0"/>
              <a:t> 다 써먹어보자</a:t>
            </a:r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B8C27371-FE65-41A5-AC79-A84CFDF3D2D4}"/>
              </a:ext>
            </a:extLst>
          </p:cNvPr>
          <p:cNvSpPr/>
          <p:nvPr/>
        </p:nvSpPr>
        <p:spPr>
          <a:xfrm>
            <a:off x="9175750" y="29972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자기 디스크 9">
            <a:extLst>
              <a:ext uri="{FF2B5EF4-FFF2-40B4-BE49-F238E27FC236}">
                <a16:creationId xmlns:a16="http://schemas.microsoft.com/office/drawing/2014/main" id="{552AD112-2851-43D5-82FE-E80C3F5F2B53}"/>
              </a:ext>
            </a:extLst>
          </p:cNvPr>
          <p:cNvSpPr/>
          <p:nvPr/>
        </p:nvSpPr>
        <p:spPr>
          <a:xfrm>
            <a:off x="9175750" y="36957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순서도: 자기 디스크 11">
            <a:extLst>
              <a:ext uri="{FF2B5EF4-FFF2-40B4-BE49-F238E27FC236}">
                <a16:creationId xmlns:a16="http://schemas.microsoft.com/office/drawing/2014/main" id="{A6E646D2-B1C4-4FF2-9CA4-4D4CF4B0AD88}"/>
              </a:ext>
            </a:extLst>
          </p:cNvPr>
          <p:cNvSpPr/>
          <p:nvPr/>
        </p:nvSpPr>
        <p:spPr>
          <a:xfrm>
            <a:off x="9175750" y="4394200"/>
            <a:ext cx="2146300" cy="1143000"/>
          </a:xfrm>
          <a:prstGeom prst="flowChartMagneticDisk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DB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(MySQL)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545571B7-6C4B-4E03-A822-67964BEED4DA}"/>
              </a:ext>
            </a:extLst>
          </p:cNvPr>
          <p:cNvSpPr/>
          <p:nvPr/>
        </p:nvSpPr>
        <p:spPr>
          <a:xfrm>
            <a:off x="6051550" y="2047874"/>
            <a:ext cx="1892300" cy="4184651"/>
          </a:xfrm>
          <a:prstGeom prst="flowChart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서버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</a:t>
            </a:r>
            <a:r>
              <a:rPr lang="en-US" altLang="ko-KR" b="1" dirty="0" err="1">
                <a:solidFill>
                  <a:schemeClr val="tx1"/>
                </a:solidFill>
              </a:rPr>
              <a:t>Asio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D8447119-7A59-4737-B419-2A21AA08A25A}"/>
              </a:ext>
            </a:extLst>
          </p:cNvPr>
          <p:cNvSpPr/>
          <p:nvPr/>
        </p:nvSpPr>
        <p:spPr>
          <a:xfrm>
            <a:off x="768350" y="1784350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BBA216C-9DD2-4514-9303-7A25B2310E41}"/>
              </a:ext>
            </a:extLst>
          </p:cNvPr>
          <p:cNvSpPr/>
          <p:nvPr/>
        </p:nvSpPr>
        <p:spPr>
          <a:xfrm>
            <a:off x="768350" y="3511549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755410D-005B-4247-8C20-D4B715BCEDE8}"/>
              </a:ext>
            </a:extLst>
          </p:cNvPr>
          <p:cNvSpPr/>
          <p:nvPr/>
        </p:nvSpPr>
        <p:spPr>
          <a:xfrm>
            <a:off x="768350" y="5238748"/>
            <a:ext cx="2806700" cy="121285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클라이언트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(SFML </a:t>
            </a:r>
            <a:r>
              <a:rPr lang="ko-KR" altLang="en-US" b="1" dirty="0">
                <a:solidFill>
                  <a:schemeClr val="tx1"/>
                </a:solidFill>
              </a:rPr>
              <a:t>커스터마이징</a:t>
            </a:r>
            <a:r>
              <a:rPr lang="en-US" altLang="ko-KR" b="1" dirty="0">
                <a:solidFill>
                  <a:schemeClr val="tx1"/>
                </a:solidFill>
              </a:rPr>
              <a:t>)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412E431-3C43-42E6-86DE-CCB22AFED0A8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3575050" y="2390775"/>
            <a:ext cx="2476500" cy="1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94B6D8E5-9712-405A-9DC6-01FA1B36D2D9}"/>
              </a:ext>
            </a:extLst>
          </p:cNvPr>
          <p:cNvCxnSpPr/>
          <p:nvPr/>
        </p:nvCxnSpPr>
        <p:spPr>
          <a:xfrm>
            <a:off x="3575050" y="4102099"/>
            <a:ext cx="24765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82938B6-0621-4BB9-978B-9B721330893C}"/>
              </a:ext>
            </a:extLst>
          </p:cNvPr>
          <p:cNvCxnSpPr/>
          <p:nvPr/>
        </p:nvCxnSpPr>
        <p:spPr>
          <a:xfrm>
            <a:off x="3575050" y="5845173"/>
            <a:ext cx="247650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929D9EA-5804-435B-85ED-C760CC6E90C9}"/>
              </a:ext>
            </a:extLst>
          </p:cNvPr>
          <p:cNvCxnSpPr>
            <a:cxnSpLocks/>
          </p:cNvCxnSpPr>
          <p:nvPr/>
        </p:nvCxnSpPr>
        <p:spPr>
          <a:xfrm>
            <a:off x="7937500" y="4032249"/>
            <a:ext cx="123825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1ED234D-B6CD-4CC9-8455-82E5B843C59E}"/>
              </a:ext>
            </a:extLst>
          </p:cNvPr>
          <p:cNvSpPr txBox="1"/>
          <p:nvPr/>
        </p:nvSpPr>
        <p:spPr>
          <a:xfrm>
            <a:off x="4232284" y="2408795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9AC4AF-236C-4E8C-96A3-4DB03E78AA89}"/>
              </a:ext>
            </a:extLst>
          </p:cNvPr>
          <p:cNvSpPr txBox="1"/>
          <p:nvPr/>
        </p:nvSpPr>
        <p:spPr>
          <a:xfrm>
            <a:off x="4232284" y="4102099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28FCF78-B927-4B3D-B0DF-8B51E8D47CA7}"/>
              </a:ext>
            </a:extLst>
          </p:cNvPr>
          <p:cNvSpPr txBox="1"/>
          <p:nvPr/>
        </p:nvSpPr>
        <p:spPr>
          <a:xfrm>
            <a:off x="4232284" y="5863193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TCP </a:t>
            </a:r>
            <a:r>
              <a:rPr lang="ko-KR" altLang="en-US" b="1" dirty="0"/>
              <a:t>소켓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23524A-1674-410C-9C3B-001778145376}"/>
              </a:ext>
            </a:extLst>
          </p:cNvPr>
          <p:cNvSpPr txBox="1"/>
          <p:nvPr/>
        </p:nvSpPr>
        <p:spPr>
          <a:xfrm>
            <a:off x="5368880" y="945633"/>
            <a:ext cx="11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</a:t>
            </a:r>
            <a:r>
              <a:rPr lang="ko-KR" altLang="en-US" b="1" dirty="0"/>
              <a:t>구조</a:t>
            </a:r>
            <a:r>
              <a:rPr lang="en-US" altLang="ko-KR" b="1" dirty="0"/>
              <a:t>&gt;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58526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94BE1D-CC99-4B0C-849E-721ACBFBF20F}"/>
              </a:ext>
            </a:extLst>
          </p:cNvPr>
          <p:cNvSpPr txBox="1"/>
          <p:nvPr/>
        </p:nvSpPr>
        <p:spPr>
          <a:xfrm>
            <a:off x="177800" y="1117084"/>
            <a:ext cx="276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어디까지 만들어야 하나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622F03-31D6-48BB-A754-237E7E0AF7FA}"/>
              </a:ext>
            </a:extLst>
          </p:cNvPr>
          <p:cNvSpPr txBox="1"/>
          <p:nvPr/>
        </p:nvSpPr>
        <p:spPr>
          <a:xfrm>
            <a:off x="177800" y="1872734"/>
            <a:ext cx="3134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우리 기획</a:t>
            </a:r>
            <a:r>
              <a:rPr lang="en-US" altLang="ko-KR" b="1" dirty="0"/>
              <a:t>, </a:t>
            </a:r>
            <a:r>
              <a:rPr lang="ko-KR" altLang="en-US" b="1" dirty="0"/>
              <a:t>이대로 괜찮은가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118888-0EC8-4BC0-98CD-201D73E69BF0}"/>
              </a:ext>
            </a:extLst>
          </p:cNvPr>
          <p:cNvSpPr txBox="1"/>
          <p:nvPr/>
        </p:nvSpPr>
        <p:spPr>
          <a:xfrm>
            <a:off x="1756703" y="4070350"/>
            <a:ext cx="8678594" cy="1301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/>
              <a:t>ID, PASSWORD </a:t>
            </a:r>
            <a:r>
              <a:rPr lang="ko-KR" altLang="en-US" sz="2800" b="1" dirty="0"/>
              <a:t>를 받아 로그인 후 게임에 들어가서 </a:t>
            </a:r>
            <a:endParaRPr lang="en-US" altLang="ko-KR" sz="2800" b="1" dirty="0"/>
          </a:p>
          <a:p>
            <a:pPr>
              <a:lnSpc>
                <a:spcPct val="150000"/>
              </a:lnSpc>
            </a:pPr>
            <a:r>
              <a:rPr lang="ko-KR" altLang="en-US" sz="2800" b="1" dirty="0"/>
              <a:t>다른 유저들과 포켓몬 </a:t>
            </a:r>
            <a:r>
              <a:rPr lang="ko-KR" altLang="en-US" sz="2800" b="1" dirty="0" err="1"/>
              <a:t>배틀을</a:t>
            </a:r>
            <a:r>
              <a:rPr lang="ko-KR" altLang="en-US" sz="2800" b="1" dirty="0"/>
              <a:t> 하는 게임을 만들자</a:t>
            </a:r>
            <a:r>
              <a:rPr lang="en-US" altLang="ko-KR" sz="2800" b="1" dirty="0"/>
              <a:t>!</a:t>
            </a:r>
            <a:endParaRPr lang="ko-KR" altLang="en-US" sz="28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12EF915-07D6-427D-9787-CADE3A8DC200}"/>
              </a:ext>
            </a:extLst>
          </p:cNvPr>
          <p:cNvSpPr txBox="1"/>
          <p:nvPr/>
        </p:nvSpPr>
        <p:spPr>
          <a:xfrm>
            <a:off x="189607" y="2628384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프로그래밍이란 무엇인가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BAF891D-1739-4FE0-B81F-3DA243897F71}"/>
              </a:ext>
            </a:extLst>
          </p:cNvPr>
          <p:cNvCxnSpPr>
            <a:cxnSpLocks/>
          </p:cNvCxnSpPr>
          <p:nvPr/>
        </p:nvCxnSpPr>
        <p:spPr>
          <a:xfrm flipH="1">
            <a:off x="6166782" y="2359819"/>
            <a:ext cx="2709" cy="16030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15845A4-09BC-4743-83F7-2F3FA5A4BBBD}"/>
              </a:ext>
            </a:extLst>
          </p:cNvPr>
          <p:cNvCxnSpPr>
            <a:cxnSpLocks/>
          </p:cNvCxnSpPr>
          <p:nvPr/>
        </p:nvCxnSpPr>
        <p:spPr>
          <a:xfrm flipH="1">
            <a:off x="3692991" y="2381250"/>
            <a:ext cx="24765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02990E63-33F4-4BC6-839B-D7BA4FC81986}"/>
              </a:ext>
            </a:extLst>
          </p:cNvPr>
          <p:cNvCxnSpPr>
            <a:cxnSpLocks/>
          </p:cNvCxnSpPr>
          <p:nvPr/>
        </p:nvCxnSpPr>
        <p:spPr>
          <a:xfrm flipH="1">
            <a:off x="3709660" y="2378869"/>
            <a:ext cx="24765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0529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0B253-BE2D-437B-8E78-46C8544AB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800" y="190500"/>
            <a:ext cx="2540000" cy="666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기획 </a:t>
            </a:r>
            <a:r>
              <a:rPr lang="en-US" altLang="ko-KR" b="1" dirty="0"/>
              <a:t>&amp; </a:t>
            </a:r>
            <a:r>
              <a:rPr lang="ko-KR" altLang="en-US" b="1" dirty="0"/>
              <a:t>설계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798A2C-2E2C-4098-B20C-C00992CD26BB}"/>
              </a:ext>
            </a:extLst>
          </p:cNvPr>
          <p:cNvSpPr txBox="1"/>
          <p:nvPr/>
        </p:nvSpPr>
        <p:spPr>
          <a:xfrm>
            <a:off x="896620" y="3167390"/>
            <a:ext cx="3642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협업 </a:t>
            </a:r>
            <a:r>
              <a:rPr lang="en-US" altLang="ko-KR" sz="2800" b="1" dirty="0"/>
              <a:t>… </a:t>
            </a:r>
            <a:r>
              <a:rPr lang="ko-KR" altLang="en-US" sz="2800" b="1" dirty="0" err="1"/>
              <a:t>해보신분</a:t>
            </a:r>
            <a:r>
              <a:rPr lang="en-US" altLang="ko-KR" sz="2800" b="1" dirty="0"/>
              <a:t>?</a:t>
            </a:r>
            <a:endParaRPr lang="ko-KR" altLang="en-US" sz="28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9F7C5E-0E18-4297-85CD-F5325602C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920" y="3790950"/>
            <a:ext cx="2266950" cy="20193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0E45243-3FD4-4FD1-A769-812447CE2876}"/>
              </a:ext>
            </a:extLst>
          </p:cNvPr>
          <p:cNvSpPr txBox="1"/>
          <p:nvPr/>
        </p:nvSpPr>
        <p:spPr>
          <a:xfrm>
            <a:off x="4196080" y="4141470"/>
            <a:ext cx="3642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저요</a:t>
            </a:r>
            <a:r>
              <a:rPr lang="en-US" altLang="ko-KR" sz="1600" b="1" dirty="0"/>
              <a:t>..</a:t>
            </a:r>
            <a:endParaRPr lang="ko-KR" altLang="en-US" sz="16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54B82F4-DBB3-45AC-91A5-842D214A8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693" y="266700"/>
            <a:ext cx="6342507" cy="613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008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295</Words>
  <Application>Microsoft Office PowerPoint</Application>
  <PresentationFormat>와이드스크린</PresentationFormat>
  <Paragraphs>143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C++ SFML 커스터마이징 기반 경량 게임엔진 구축 및 게임 제작</vt:lpstr>
      <vt:lpstr>목차.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C++ SFML 커스터마이징 기반 경량 게임엔진 구축 및 게임 제작</dc:title>
  <dc:creator>owljun2@gmail.com</dc:creator>
  <cp:lastModifiedBy>owljun2@gmail.com</cp:lastModifiedBy>
  <cp:revision>14</cp:revision>
  <dcterms:created xsi:type="dcterms:W3CDTF">2025-03-29T11:56:39Z</dcterms:created>
  <dcterms:modified xsi:type="dcterms:W3CDTF">2025-04-01T13:45:15Z</dcterms:modified>
</cp:coreProperties>
</file>

<file path=docProps/thumbnail.jpeg>
</file>